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98" r:id="rId3"/>
    <p:sldId id="299" r:id="rId4"/>
    <p:sldId id="300" r:id="rId5"/>
    <p:sldId id="301" r:id="rId6"/>
    <p:sldId id="302" r:id="rId7"/>
    <p:sldId id="303" r:id="rId8"/>
    <p:sldId id="258" r:id="rId9"/>
    <p:sldId id="284" r:id="rId10"/>
    <p:sldId id="296" r:id="rId11"/>
    <p:sldId id="291" r:id="rId12"/>
    <p:sldId id="285" r:id="rId13"/>
    <p:sldId id="257" r:id="rId14"/>
    <p:sldId id="259" r:id="rId15"/>
    <p:sldId id="260" r:id="rId16"/>
    <p:sldId id="261" r:id="rId17"/>
    <p:sldId id="262" r:id="rId18"/>
    <p:sldId id="263" r:id="rId19"/>
    <p:sldId id="264" r:id="rId20"/>
    <p:sldId id="292" r:id="rId21"/>
    <p:sldId id="294" r:id="rId22"/>
    <p:sldId id="265" r:id="rId23"/>
    <p:sldId id="286" r:id="rId24"/>
    <p:sldId id="266" r:id="rId25"/>
    <p:sldId id="267" r:id="rId26"/>
    <p:sldId id="295" r:id="rId27"/>
    <p:sldId id="268" r:id="rId28"/>
    <p:sldId id="30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87"/>
    <p:restoredTop sz="94675"/>
  </p:normalViewPr>
  <p:slideViewPr>
    <p:cSldViewPr snapToGrid="0" snapToObjects="1">
      <p:cViewPr varScale="1">
        <p:scale>
          <a:sx n="111" d="100"/>
          <a:sy n="111" d="100"/>
        </p:scale>
        <p:origin x="75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Productivity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Sheet1!$B$2:$I$2</c:f>
              <c:numCache>
                <c:formatCode>General</c:formatCode>
                <c:ptCount val="8"/>
                <c:pt idx="0">
                  <c:v>32.0</c:v>
                </c:pt>
                <c:pt idx="1">
                  <c:v>32.0</c:v>
                </c:pt>
                <c:pt idx="2">
                  <c:v>32.0</c:v>
                </c:pt>
                <c:pt idx="3">
                  <c:v>30.0</c:v>
                </c:pt>
                <c:pt idx="4">
                  <c:v>42.0</c:v>
                </c:pt>
                <c:pt idx="5">
                  <c:v>70.0</c:v>
                </c:pt>
                <c:pt idx="6">
                  <c:v>90.0</c:v>
                </c:pt>
                <c:pt idx="7">
                  <c:v>400.0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05668928"/>
        <c:axId val="-2106241488"/>
      </c:lineChart>
      <c:catAx>
        <c:axId val="-210566892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6241488"/>
        <c:crosses val="autoZero"/>
        <c:auto val="1"/>
        <c:lblAlgn val="ctr"/>
        <c:lblOffset val="100"/>
        <c:noMultiLvlLbl val="0"/>
      </c:catAx>
      <c:valAx>
        <c:axId val="-210624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566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5F2E1-1581-4D40-8DC6-B8EBC1EAF4E1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7513E7-8318-C64B-BE5B-5F874EBDA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02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Yahoo sucks,</a:t>
            </a:r>
            <a:r>
              <a:rPr lang="en-GB" baseline="0" dirty="0" smtClean="0"/>
              <a:t> cant escape</a:t>
            </a:r>
          </a:p>
          <a:p>
            <a:r>
              <a:rPr lang="en-GB" baseline="0" dirty="0" smtClean="0"/>
              <a:t>Yahoo software complicates email</a:t>
            </a:r>
          </a:p>
          <a:p>
            <a:r>
              <a:rPr lang="en-GB" baseline="0" dirty="0" smtClean="0"/>
              <a:t>Yahoo scans customer emails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40B0A-4FD3-B84A-93E2-6FD0578AD45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964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Yahoo sucks,</a:t>
            </a:r>
            <a:r>
              <a:rPr lang="en-GB" baseline="0" dirty="0" smtClean="0"/>
              <a:t> cant escape</a:t>
            </a:r>
          </a:p>
          <a:p>
            <a:r>
              <a:rPr lang="en-GB" baseline="0" dirty="0" smtClean="0"/>
              <a:t>Yahoo software complicates email</a:t>
            </a:r>
          </a:p>
          <a:p>
            <a:r>
              <a:rPr lang="en-GB" baseline="0" dirty="0" smtClean="0"/>
              <a:t>Yahoo scans customer emails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40B0A-4FD3-B84A-93E2-6FD0578AD45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408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race condition was found in the way the Linux kernel's memory subsystem handled the copy-on-write (COW) breakage of private read-only memory mappings. An unprivileged local user could use this flaw to gain write access to otherwise read-only memory mappings and thus increase their privileges on the system.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71DBD-F0A5-B748-96D5-6EC4D6930E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26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iSolutions</a:t>
            </a:r>
            <a:r>
              <a:rPr lang="en-US" dirty="0" smtClean="0"/>
              <a:t> mantra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7513E7-8318-C64B-BE5B-5F874EBDA9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20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Lloyd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7513E7-8318-C64B-BE5B-5F874EBDA97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9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6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2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2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18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0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2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1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4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31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COMP6230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Expect the Unexpected</a:t>
            </a:r>
          </a:p>
          <a:p>
            <a:endParaRPr lang="en-US" dirty="0"/>
          </a:p>
          <a:p>
            <a:r>
              <a:rPr lang="en-US" dirty="0" smtClean="0"/>
              <a:t>Oliver Bills</a:t>
            </a:r>
          </a:p>
          <a:p>
            <a:r>
              <a:rPr lang="en-US" dirty="0" err="1" smtClean="0"/>
              <a:t>ofb@ecs.soton.ac.uk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8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Rob the Shop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61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coming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introduction to web application security</a:t>
            </a:r>
          </a:p>
          <a:p>
            <a:r>
              <a:rPr lang="en-GB" dirty="0" smtClean="0"/>
              <a:t>Common web vulnerabilities</a:t>
            </a:r>
          </a:p>
          <a:p>
            <a:r>
              <a:rPr lang="en-GB" dirty="0" smtClean="0"/>
              <a:t>Your first hacking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362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coming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Today</a:t>
            </a:r>
          </a:p>
          <a:p>
            <a:pPr lvl="1"/>
            <a:r>
              <a:rPr lang="en-US" dirty="0" smtClean="0"/>
              <a:t>1pm to 3pm</a:t>
            </a:r>
          </a:p>
          <a:p>
            <a:pPr lvl="1"/>
            <a:r>
              <a:rPr lang="en-US" dirty="0" smtClean="0"/>
              <a:t>Introduction lecture</a:t>
            </a:r>
          </a:p>
          <a:p>
            <a:r>
              <a:rPr lang="en-US" dirty="0" smtClean="0"/>
              <a:t>Lab Session</a:t>
            </a:r>
          </a:p>
          <a:p>
            <a:pPr lvl="1"/>
            <a:r>
              <a:rPr lang="en-US" dirty="0" smtClean="0"/>
              <a:t>3pm to 5pm</a:t>
            </a:r>
          </a:p>
          <a:p>
            <a:r>
              <a:rPr lang="en-US" dirty="0" smtClean="0"/>
              <a:t>Tutorial</a:t>
            </a:r>
          </a:p>
          <a:p>
            <a:pPr lvl="1"/>
            <a:r>
              <a:rPr lang="en-US" dirty="0" smtClean="0"/>
              <a:t>Thursday 12pm</a:t>
            </a:r>
          </a:p>
          <a:p>
            <a:pPr lvl="1"/>
            <a:r>
              <a:rPr lang="en-US" dirty="0" smtClean="0"/>
              <a:t>What you’d like me to cover</a:t>
            </a:r>
          </a:p>
        </p:txBody>
      </p:sp>
    </p:spTree>
    <p:extLst>
      <p:ext uri="{BB962C8B-B14F-4D97-AF65-F5344CB8AC3E}">
        <p14:creationId xmlns:p14="http://schemas.microsoft.com/office/powerpoint/2010/main" val="186600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Here’s your average user of your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	They follow the steps through</a:t>
            </a:r>
          </a:p>
          <a:p>
            <a:r>
              <a:rPr lang="en-US" dirty="0" smtClean="0"/>
              <a:t>	Presses the right buttons at the right times</a:t>
            </a:r>
          </a:p>
          <a:p>
            <a:r>
              <a:rPr lang="en-US" dirty="0" smtClean="0"/>
              <a:t>	Always puts in the correct information at each stage</a:t>
            </a:r>
          </a:p>
          <a:p>
            <a:r>
              <a:rPr lang="en-US" dirty="0" smtClean="0"/>
              <a:t>	Follows the process through from the beginning</a:t>
            </a:r>
          </a:p>
          <a:p>
            <a:r>
              <a:rPr lang="en-US" dirty="0" smtClean="0"/>
              <a:t>	Here's the hard truth: They don't exist</a:t>
            </a:r>
          </a:p>
          <a:p>
            <a:r>
              <a:rPr lang="en-US" dirty="0" smtClean="0"/>
              <a:t>“They shouldn’t have pressed that button on that stage”…</a:t>
            </a:r>
          </a:p>
        </p:txBody>
      </p:sp>
    </p:spTree>
    <p:extLst>
      <p:ext uri="{BB962C8B-B14F-4D97-AF65-F5344CB8AC3E}">
        <p14:creationId xmlns:p14="http://schemas.microsoft.com/office/powerpoint/2010/main" val="327071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And then you have your non-average users…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They don't follow any of the steps</a:t>
            </a:r>
          </a:p>
          <a:p>
            <a:r>
              <a:rPr lang="en-US" dirty="0" smtClean="0"/>
              <a:t>They press the worst buttons at the worst possible times</a:t>
            </a:r>
          </a:p>
          <a:p>
            <a:r>
              <a:rPr lang="en-US" dirty="0" smtClean="0"/>
              <a:t>They put the incorrect information at each stage</a:t>
            </a:r>
          </a:p>
          <a:p>
            <a:r>
              <a:rPr lang="en-US" dirty="0" smtClean="0"/>
              <a:t>They ignore any process you've tried to put into place</a:t>
            </a:r>
          </a:p>
          <a:p>
            <a:r>
              <a:rPr lang="en-US" dirty="0" smtClean="0"/>
              <a:t>And they do exist</a:t>
            </a:r>
          </a:p>
          <a:p>
            <a:r>
              <a:rPr lang="en-US" dirty="0" smtClean="0"/>
              <a:t>And sometimes this should be you...</a:t>
            </a:r>
          </a:p>
          <a:p>
            <a:pPr lvl="1"/>
            <a:r>
              <a:rPr lang="en-US" dirty="0" smtClean="0"/>
              <a:t>And sometimes it already is</a:t>
            </a:r>
            <a:r>
              <a:rPr lang="is-IS" dirty="0" smtClean="0"/>
              <a:t>…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89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 years ago…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	The web was rife with vulnerabilities!</a:t>
            </a:r>
          </a:p>
          <a:p>
            <a:r>
              <a:rPr lang="en-US" dirty="0" smtClean="0"/>
              <a:t>	Websites were constantly being hacked, personal data stolen</a:t>
            </a:r>
          </a:p>
          <a:p>
            <a:r>
              <a:rPr lang="en-US" dirty="0" smtClean="0"/>
              <a:t>	Cross-site scripting, SQL injection, poor validation, you name it, it was there!</a:t>
            </a:r>
          </a:p>
        </p:txBody>
      </p:sp>
    </p:spTree>
    <p:extLst>
      <p:ext uri="{BB962C8B-B14F-4D97-AF65-F5344CB8AC3E}">
        <p14:creationId xmlns:p14="http://schemas.microsoft.com/office/powerpoint/2010/main" val="152080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Forward to 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	The web is rife with vulnerabilities!</a:t>
            </a:r>
          </a:p>
          <a:p>
            <a:r>
              <a:rPr lang="en-US" dirty="0" smtClean="0"/>
              <a:t>	Websites are constantly being hacked, personal data stolen</a:t>
            </a:r>
          </a:p>
          <a:p>
            <a:r>
              <a:rPr lang="en-US" dirty="0" smtClean="0"/>
              <a:t>	Cross-site scripting, SQL injection, poor validation, you name it, it was there!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66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Surely not?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do a search for vulnerabilities in </a:t>
            </a:r>
            <a:r>
              <a:rPr lang="en-US" dirty="0" err="1" smtClean="0"/>
              <a:t>Wordpress</a:t>
            </a:r>
            <a:r>
              <a:rPr lang="en-US" dirty="0" smtClean="0"/>
              <a:t> and associated plugins in the last 3 months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22" y="3146990"/>
            <a:ext cx="6827809" cy="36133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844" y="3001545"/>
            <a:ext cx="4734349" cy="75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8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Surely the big companies have learnt their lesson by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	You probably already know that they don't!</a:t>
            </a:r>
          </a:p>
          <a:p>
            <a:r>
              <a:rPr lang="en-US" dirty="0" smtClean="0"/>
              <a:t>	I have a policy of setting up </a:t>
            </a:r>
            <a:r>
              <a:rPr lang="en-US" dirty="0" err="1" smtClean="0"/>
              <a:t>companyname@mydomain</a:t>
            </a:r>
            <a:r>
              <a:rPr lang="en-US" dirty="0" smtClean="0"/>
              <a:t> when I register at a site</a:t>
            </a:r>
          </a:p>
          <a:p>
            <a:r>
              <a:rPr lang="en-US" dirty="0" smtClean="0"/>
              <a:t>	If I ever get spam to that email, I know who gave away my email</a:t>
            </a:r>
          </a:p>
          <a:p>
            <a:r>
              <a:rPr lang="en-US" dirty="0" smtClean="0"/>
              <a:t>	So who has...?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17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 get spam, I get lots of spam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0133"/>
            <a:ext cx="9144000" cy="14765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1455"/>
            <a:ext cx="9144000" cy="242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5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9"/>
            <a:ext cx="9144000" cy="62251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2198" y="5097762"/>
            <a:ext cx="66918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D.D.D.D.D.</a:t>
            </a:r>
            <a:endParaRPr lang="en-GB" sz="60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2198" y="5991426"/>
            <a:ext cx="6691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err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Dyn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 DNS DDOS Disrupts Domains</a:t>
            </a:r>
            <a:endParaRPr lang="en-GB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2198" y="977900"/>
            <a:ext cx="6686916" cy="381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198" y="1174750"/>
            <a:ext cx="6686916" cy="343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25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I know who to blame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5143"/>
            <a:ext cx="9144000" cy="54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I know who to blame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8081682" cy="543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take a look at just a few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Yahoo (new this year!)</a:t>
            </a:r>
          </a:p>
          <a:p>
            <a:r>
              <a:rPr lang="en-US" dirty="0" smtClean="0"/>
              <a:t>Adobe</a:t>
            </a:r>
          </a:p>
          <a:p>
            <a:r>
              <a:rPr lang="en-US" dirty="0" smtClean="0"/>
              <a:t>Dropbox</a:t>
            </a:r>
          </a:p>
          <a:p>
            <a:r>
              <a:rPr lang="en-US" dirty="0" smtClean="0"/>
              <a:t>LinkedIn</a:t>
            </a:r>
          </a:p>
          <a:p>
            <a:r>
              <a:rPr lang="en-US" dirty="0" smtClean="0"/>
              <a:t>HP</a:t>
            </a:r>
          </a:p>
          <a:p>
            <a:r>
              <a:rPr lang="en-US" dirty="0" smtClean="0"/>
              <a:t>Seagate</a:t>
            </a:r>
          </a:p>
          <a:p>
            <a:r>
              <a:rPr lang="en-US" dirty="0" err="1" smtClean="0"/>
              <a:t>LastFM</a:t>
            </a:r>
            <a:endParaRPr lang="en-US" dirty="0" smtClean="0"/>
          </a:p>
          <a:p>
            <a:r>
              <a:rPr lang="en-US" dirty="0" err="1" smtClean="0"/>
              <a:t>Backupify</a:t>
            </a:r>
            <a:endParaRPr lang="en-US" dirty="0" smtClean="0"/>
          </a:p>
          <a:p>
            <a:r>
              <a:rPr lang="en-US" dirty="0" smtClean="0"/>
              <a:t>The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9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take a look at just a few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Yahoo (new this year!)</a:t>
            </a:r>
          </a:p>
          <a:p>
            <a:r>
              <a:rPr lang="en-US" dirty="0" smtClean="0"/>
              <a:t>Adobe</a:t>
            </a:r>
          </a:p>
          <a:p>
            <a:r>
              <a:rPr lang="en-US" dirty="0" smtClean="0"/>
              <a:t>Dropbox</a:t>
            </a:r>
          </a:p>
          <a:p>
            <a:r>
              <a:rPr lang="en-US" dirty="0" smtClean="0"/>
              <a:t>LinkedIn</a:t>
            </a:r>
          </a:p>
          <a:p>
            <a:r>
              <a:rPr lang="en-US" dirty="0" smtClean="0"/>
              <a:t>HP</a:t>
            </a:r>
          </a:p>
          <a:p>
            <a:r>
              <a:rPr lang="en-US" dirty="0" smtClean="0"/>
              <a:t>Seagate</a:t>
            </a:r>
          </a:p>
          <a:p>
            <a:r>
              <a:rPr lang="en-US" dirty="0" err="1" smtClean="0"/>
              <a:t>LastFM</a:t>
            </a:r>
            <a:endParaRPr lang="en-US" dirty="0" smtClean="0"/>
          </a:p>
          <a:p>
            <a:r>
              <a:rPr lang="en-US" dirty="0" err="1" smtClean="0"/>
              <a:t>Backupify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079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nothing has really changed…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	Our only hope is </a:t>
            </a:r>
            <a:r>
              <a:rPr lang="en-US" b="1" dirty="0" smtClean="0"/>
              <a:t>you</a:t>
            </a:r>
            <a:r>
              <a:rPr lang="en-US" dirty="0" smtClean="0"/>
              <a:t>!</a:t>
            </a:r>
          </a:p>
          <a:p>
            <a:r>
              <a:rPr lang="en-US" dirty="0" smtClean="0"/>
              <a:t>	Be aware of the security vulnerabilities</a:t>
            </a:r>
          </a:p>
          <a:p>
            <a:r>
              <a:rPr lang="en-US" dirty="0" smtClean="0"/>
              <a:t>	Write secure code</a:t>
            </a:r>
          </a:p>
          <a:p>
            <a:r>
              <a:rPr lang="en-US" dirty="0" smtClean="0"/>
              <a:t>	Test your applications</a:t>
            </a:r>
          </a:p>
          <a:p>
            <a:r>
              <a:rPr lang="en-US" dirty="0" smtClean="0"/>
              <a:t>	Don't get hacked</a:t>
            </a:r>
          </a:p>
          <a:p>
            <a:r>
              <a:rPr lang="en-US" dirty="0" smtClean="0"/>
              <a:t>	Don't let your friends get hacked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215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And avoid having to send out something like this… (it’s </a:t>
            </a:r>
            <a:r>
              <a:rPr lang="en-US" dirty="0" err="1" smtClean="0"/>
              <a:t>embarassing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077" y="1754688"/>
            <a:ext cx="5822323" cy="449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8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Or just try and hope that people don’t notice and read the link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8520"/>
            <a:ext cx="8027894" cy="5099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4446"/>
            <a:ext cx="9144000" cy="5033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2416"/>
          <a:stretch/>
        </p:blipFill>
        <p:spPr>
          <a:xfrm>
            <a:off x="-1" y="3243785"/>
            <a:ext cx="9144001" cy="346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6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without further ado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We’re going to look at some of the most common vulnerabilities</a:t>
            </a:r>
          </a:p>
          <a:p>
            <a:pPr lvl="1"/>
            <a:r>
              <a:rPr lang="en-US" dirty="0" smtClean="0"/>
              <a:t>To start with, a quick run through to introduce the ideas</a:t>
            </a:r>
          </a:p>
          <a:p>
            <a:pPr lvl="1"/>
            <a:r>
              <a:rPr lang="en-US" dirty="0" smtClean="0"/>
              <a:t>We’ll go through in more detail in the next lectures!</a:t>
            </a:r>
          </a:p>
          <a:p>
            <a:r>
              <a:rPr lang="en-US" dirty="0" smtClean="0"/>
              <a:t>We’re going to have a go at exploiting them</a:t>
            </a:r>
          </a:p>
        </p:txBody>
      </p:sp>
    </p:spTree>
    <p:extLst>
      <p:ext uri="{BB962C8B-B14F-4D97-AF65-F5344CB8AC3E}">
        <p14:creationId xmlns:p14="http://schemas.microsoft.com/office/powerpoint/2010/main" val="125371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What vulnerabilities can you think of?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48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772" y="1193800"/>
            <a:ext cx="1826902" cy="1485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950" y="831850"/>
            <a:ext cx="2209800" cy="220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400" y="463550"/>
            <a:ext cx="2578100" cy="2578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242" y="3291840"/>
            <a:ext cx="2534708" cy="1216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0100" y="2921000"/>
            <a:ext cx="3479800" cy="1739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1400" y="4838700"/>
            <a:ext cx="1574800" cy="1574800"/>
          </a:xfrm>
          <a:prstGeom prst="rect">
            <a:avLst/>
          </a:prstGeom>
        </p:spPr>
      </p:pic>
      <p:sp>
        <p:nvSpPr>
          <p:cNvPr id="9" name="Multiply 8"/>
          <p:cNvSpPr/>
          <p:nvPr/>
        </p:nvSpPr>
        <p:spPr>
          <a:xfrm>
            <a:off x="622007" y="1187450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Multiply 10"/>
          <p:cNvSpPr/>
          <p:nvPr/>
        </p:nvSpPr>
        <p:spPr>
          <a:xfrm>
            <a:off x="3346634" y="1143000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Multiply 11"/>
          <p:cNvSpPr/>
          <p:nvPr/>
        </p:nvSpPr>
        <p:spPr>
          <a:xfrm>
            <a:off x="6115234" y="1193800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Multiply 12"/>
          <p:cNvSpPr/>
          <p:nvPr/>
        </p:nvSpPr>
        <p:spPr>
          <a:xfrm>
            <a:off x="1140377" y="3106420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Multiply 13"/>
          <p:cNvSpPr/>
          <p:nvPr/>
        </p:nvSpPr>
        <p:spPr>
          <a:xfrm>
            <a:off x="5461552" y="3057525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ultiply 14"/>
          <p:cNvSpPr/>
          <p:nvPr/>
        </p:nvSpPr>
        <p:spPr>
          <a:xfrm>
            <a:off x="3454584" y="4838700"/>
            <a:ext cx="1828432" cy="15875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712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1136650" y="1416050"/>
          <a:ext cx="6870700" cy="402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36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28600" y="4996646"/>
            <a:ext cx="9083064" cy="1600437"/>
            <a:chOff x="228600" y="4996646"/>
            <a:chExt cx="9083064" cy="1600437"/>
          </a:xfrm>
        </p:grpSpPr>
        <p:sp>
          <p:nvSpPr>
            <p:cNvPr id="2" name="TextBox 1"/>
            <p:cNvSpPr txBox="1"/>
            <p:nvPr/>
          </p:nvSpPr>
          <p:spPr>
            <a:xfrm>
              <a:off x="228600" y="5827642"/>
              <a:ext cx="32131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400" dirty="0" err="1" smtClean="0"/>
                <a:t>Mirai</a:t>
              </a:r>
              <a:endParaRPr lang="en-GB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098564" y="5827642"/>
              <a:ext cx="3213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 err="1" smtClean="0"/>
                <a:t>Bashlight</a:t>
              </a:r>
              <a:endParaRPr lang="en-GB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707664" y="4996646"/>
              <a:ext cx="257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 err="1" smtClean="0"/>
                <a:t>IoT</a:t>
              </a:r>
              <a:r>
                <a:rPr lang="en-GB" sz="4000" dirty="0" smtClean="0"/>
                <a:t> Botnets</a:t>
              </a:r>
              <a:endParaRPr lang="en-GB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6335" y="68485"/>
            <a:ext cx="8917642" cy="2659867"/>
            <a:chOff x="86335" y="68485"/>
            <a:chExt cx="8917642" cy="265986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335" y="68485"/>
              <a:ext cx="3497629" cy="210859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583964" y="173807"/>
              <a:ext cx="25781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 smtClean="0"/>
                <a:t>The Internet of Things Craze</a:t>
              </a:r>
              <a:endParaRPr lang="en-GB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6250" y="386182"/>
              <a:ext cx="2597727" cy="1428750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546100" y="2650202"/>
            <a:ext cx="9023350" cy="2061360"/>
            <a:chOff x="546100" y="2650202"/>
            <a:chExt cx="9023350" cy="2061360"/>
          </a:xfrm>
        </p:grpSpPr>
        <p:sp>
          <p:nvSpPr>
            <p:cNvPr id="5" name="TextBox 4"/>
            <p:cNvSpPr txBox="1"/>
            <p:nvPr/>
          </p:nvSpPr>
          <p:spPr>
            <a:xfrm>
              <a:off x="546100" y="3838526"/>
              <a:ext cx="257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 err="1" smtClean="0"/>
                <a:t>Busybox</a:t>
              </a:r>
              <a:endParaRPr lang="en-GB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991350" y="4003676"/>
              <a:ext cx="257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 smtClean="0"/>
                <a:t>Idiots</a:t>
              </a:r>
              <a:endParaRPr lang="en-GB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85964" y="2650202"/>
              <a:ext cx="1638300" cy="135347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286796" y="3715415"/>
              <a:ext cx="25781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 smtClean="0"/>
                <a:t>Useless Manufacturers</a:t>
              </a:r>
              <a:endParaRPr lang="en-GB" sz="1200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9000" y="3035300"/>
              <a:ext cx="2286000" cy="787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156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9"/>
            <a:ext cx="9144000" cy="62251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2198" y="5097762"/>
            <a:ext cx="66918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L.P.E.V.</a:t>
            </a:r>
            <a:endParaRPr lang="en-GB" sz="60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7700" y="5991426"/>
            <a:ext cx="756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Linux Privilege </a:t>
            </a:r>
            <a:r>
              <a:rPr lang="en-GB" sz="2800" b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Escalation Vulnerability</a:t>
            </a:r>
            <a:endParaRPr lang="en-GB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198" y="1022350"/>
            <a:ext cx="6691883" cy="37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9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1539439"/>
            <a:ext cx="75819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i="0" dirty="0" smtClean="0">
                <a:solidFill>
                  <a:srgbClr val="616268"/>
                </a:solidFill>
                <a:effectLst/>
                <a:latin typeface="opensans" charset="0"/>
              </a:rPr>
              <a:t>Any user can become root in &lt; 5 seconds in my testing, very reliably. Scary stuff.</a:t>
            </a:r>
          </a:p>
          <a:p>
            <a:endParaRPr lang="en-US" sz="2800" b="0" i="0" dirty="0" smtClean="0">
              <a:solidFill>
                <a:srgbClr val="616268"/>
              </a:solidFill>
              <a:effectLst/>
              <a:latin typeface="opensans" charset="0"/>
            </a:endParaRPr>
          </a:p>
          <a:p>
            <a:r>
              <a:rPr lang="en-US" sz="2800" b="0" i="0" dirty="0" smtClean="0">
                <a:solidFill>
                  <a:srgbClr val="616268"/>
                </a:solidFill>
                <a:effectLst/>
                <a:latin typeface="opensans" charset="0"/>
              </a:rPr>
              <a:t>The vulnerability is easiest exploited with local access to a system such as shell accounts. Less trivially, any web server/application vulnerability which allows the attacker to upload a file to the impacted system and execute it also works.</a:t>
            </a:r>
            <a:endParaRPr lang="en-US" sz="2800" b="0" i="0" dirty="0">
              <a:solidFill>
                <a:srgbClr val="616268"/>
              </a:solidFill>
              <a:effectLst/>
              <a:latin typeface="open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90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 the unexpected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Meet Rob!</a:t>
            </a:r>
          </a:p>
          <a:p>
            <a:pPr lvl="1"/>
            <a:r>
              <a:rPr lang="en-US" dirty="0" smtClean="0"/>
              <a:t>You’ll be seeing a lot of him soon</a:t>
            </a:r>
          </a:p>
          <a:p>
            <a:pPr lvl="1"/>
            <a:r>
              <a:rPr lang="en-US" dirty="0" smtClean="0"/>
              <a:t>He’s your new lecturer, so I can go to the back of room and sleep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He also builds systems</a:t>
            </a:r>
          </a:p>
          <a:p>
            <a:r>
              <a:rPr lang="is-IS" dirty="0" smtClean="0"/>
              <a:t>And he’s a unicorn</a:t>
            </a:r>
          </a:p>
          <a:p>
            <a:pPr lvl="1"/>
            <a:r>
              <a:rPr lang="is-IS" dirty="0" smtClean="0"/>
              <a:t>And he’s pink...</a:t>
            </a:r>
            <a:endParaRPr lang="en-US" dirty="0" smtClean="0"/>
          </a:p>
          <a:p>
            <a:r>
              <a:rPr lang="en-US" dirty="0" smtClean="0"/>
              <a:t>I’m going to use him as an illustration</a:t>
            </a:r>
          </a:p>
          <a:p>
            <a:endParaRPr lang="en-US" dirty="0"/>
          </a:p>
          <a:p>
            <a:r>
              <a:rPr lang="en-US" b="1" dirty="0" smtClean="0"/>
              <a:t>Expect the unexpected</a:t>
            </a:r>
          </a:p>
          <a:p>
            <a:pPr lvl="1"/>
            <a:r>
              <a:rPr lang="en-US" dirty="0" smtClean="0"/>
              <a:t>Because the expected is what’s dealt with in all your other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17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coming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You’ve met Rob, so that’s the important bit done…</a:t>
            </a:r>
          </a:p>
          <a:p>
            <a:r>
              <a:rPr lang="en-US" dirty="0" smtClean="0"/>
              <a:t>We’ll be throwing you in at the deep end</a:t>
            </a:r>
          </a:p>
          <a:p>
            <a:pPr lvl="1"/>
            <a:r>
              <a:rPr lang="en-US" dirty="0" smtClean="0"/>
              <a:t>But don’t panic!</a:t>
            </a:r>
          </a:p>
          <a:p>
            <a:r>
              <a:rPr lang="en-US" dirty="0" smtClean="0"/>
              <a:t>A whistle-stop tour of web cybersecurity</a:t>
            </a:r>
          </a:p>
          <a:p>
            <a:r>
              <a:rPr lang="en-US" dirty="0" smtClean="0"/>
              <a:t>And then we’ll let you get your hands dirty</a:t>
            </a:r>
          </a:p>
          <a:p>
            <a:pPr lvl="1"/>
            <a:r>
              <a:rPr lang="en-US" b="1" dirty="0" smtClean="0"/>
              <a:t>Rob the Shop!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595</Words>
  <Application>Microsoft Macintosh PowerPoint</Application>
  <PresentationFormat>On-screen Show (4:3)</PresentationFormat>
  <Paragraphs>134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Franklin Gothic Heavy</vt:lpstr>
      <vt:lpstr>opensans</vt:lpstr>
      <vt:lpstr>Office Theme</vt:lpstr>
      <vt:lpstr>COMP6230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Expect the unexpected</vt:lpstr>
      <vt:lpstr>What’s coming up</vt:lpstr>
      <vt:lpstr>Rob the Shop</vt:lpstr>
      <vt:lpstr>What’s coming up</vt:lpstr>
      <vt:lpstr>What’s coming up</vt:lpstr>
      <vt:lpstr>Here’s your average user of your system</vt:lpstr>
      <vt:lpstr>And then you have your non-average users…</vt:lpstr>
      <vt:lpstr>10 years ago…</vt:lpstr>
      <vt:lpstr>Fast Forward to the Future</vt:lpstr>
      <vt:lpstr>Surely not?</vt:lpstr>
      <vt:lpstr>Surely the big companies have learnt their lesson by now?</vt:lpstr>
      <vt:lpstr>When I get spam, I get lots of spam</vt:lpstr>
      <vt:lpstr>And I know who to blame…</vt:lpstr>
      <vt:lpstr>And I know who to blame…</vt:lpstr>
      <vt:lpstr>Let’s take a look at just a few</vt:lpstr>
      <vt:lpstr>Let’s take a look at just a few</vt:lpstr>
      <vt:lpstr>So nothing has really changed…</vt:lpstr>
      <vt:lpstr>And avoid having to send out something like this… (it’s embarassing)</vt:lpstr>
      <vt:lpstr>Or just try and hope that people don’t notice and read the link…</vt:lpstr>
      <vt:lpstr>So without further ado</vt:lpstr>
      <vt:lpstr>What vulnerabilities can you think of?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COMP3201</dc:title>
  <dc:creator>User</dc:creator>
  <cp:lastModifiedBy>Microsoft Office User</cp:lastModifiedBy>
  <cp:revision>20</cp:revision>
  <dcterms:created xsi:type="dcterms:W3CDTF">2014-10-07T11:09:48Z</dcterms:created>
  <dcterms:modified xsi:type="dcterms:W3CDTF">2016-10-26T12:51:06Z</dcterms:modified>
</cp:coreProperties>
</file>

<file path=docProps/thumbnail.jpeg>
</file>